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78" r:id="rId3"/>
    <p:sldId id="276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5" r:id="rId14"/>
    <p:sldId id="266" r:id="rId15"/>
    <p:sldId id="267" r:id="rId16"/>
    <p:sldId id="268" r:id="rId17"/>
    <p:sldId id="269" r:id="rId18"/>
    <p:sldId id="270" r:id="rId19"/>
    <p:sldId id="273" r:id="rId20"/>
    <p:sldId id="271" r:id="rId21"/>
    <p:sldId id="272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D6CDA5E-3F7A-4E25-B9BC-99F01C9DFCBA}">
          <p14:sldIdLst>
            <p14:sldId id="257"/>
            <p14:sldId id="278"/>
            <p14:sldId id="276"/>
            <p14:sldId id="27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75"/>
            <p14:sldId id="266"/>
            <p14:sldId id="267"/>
            <p14:sldId id="268"/>
            <p14:sldId id="269"/>
            <p14:sldId id="270"/>
            <p14:sldId id="273"/>
            <p14:sldId id="271"/>
          </p14:sldIdLst>
        </p14:section>
        <p14:section name="Раздел без заголовка" id="{FFB48B89-F04F-4249-9550-09A1F81BD70F}">
          <p14:sldIdLst>
            <p14:sldId id="272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8380-1012-4414-B2F4-F5049427321B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08AB6-6F29-4421-8B7F-CCDB9E3AB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6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C6108-55B7-4D1C-817E-3ACCB4E07B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DD1F-F424-4D21-92BD-959EE91303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B093A-F55F-4994-8F33-2F568D1EDF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A93A8-3CAC-44A8-AE21-FA250F7AD38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8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38245-A3A2-4297-8968-9D9990AF4D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AA5F-2C92-4E40-AAE4-12195D3E12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6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369A-9172-46FB-9982-70C97B307B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16677-E217-4853-927E-85CD9DC854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95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C2EFD-29BA-49A8-8C9B-C7B4168C81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AB88-659D-447F-8FA1-14439FBB92D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1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A8541-D4B2-413F-B319-6EA37A237C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19E7D-1B83-4264-9166-3EAD172F255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9AE0-3C81-4ED9-B158-6C1CC7DA36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DAE3A-96BE-4528-BBA5-335C1DA9E7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3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B069-1E38-4255-AECF-CB48C93E464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4664-CB44-4270-95BB-E213D4E7591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7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85D54-E3F7-4347-91E0-8F696390B7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56B0A-2E63-4884-A5A9-CA863E0C3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8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F754-EAE1-4855-A5DA-425018120E4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11000-87C7-421D-B781-636B1E013B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0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17FC-DE5A-4241-A1CB-1EB2DEDB878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B1EE-6F05-4127-BA5D-625AB782433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1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634D19-CB48-4199-AEB7-4519BED3ED0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81E3B-F761-4451-8A5B-7D2F34540F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0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alt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alt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 </a:t>
            </a:r>
            <a:b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5 классе</a:t>
            </a:r>
          </a:p>
        </p:txBody>
      </p:sp>
    </p:spTree>
    <p:extLst>
      <p:ext uri="{BB962C8B-B14F-4D97-AF65-F5344CB8AC3E}">
        <p14:creationId xmlns:p14="http://schemas.microsoft.com/office/powerpoint/2010/main" val="36546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412776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Жёлтый,  шептать, жёрдочка, шёлк.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270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«Понаблюдаем, поразмышляем»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340768"/>
            <a:ext cx="5814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       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Ё                       О</a:t>
            </a:r>
            <a:endParaRPr lang="ru-RU" sz="3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Шёпот              шорох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Щётка               шов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Чёлка                шофёр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09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24744"/>
            <a:ext cx="5886400" cy="46166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1. Определить часть слова.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2. Если орфограмма в корне, то подобрать однокоренное слово с Е.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3. Можно подобрать такое слово – пишем Ё.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4.  Нельзя подобрать такое слово – пишем О.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94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Образец рассуждения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24061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Смотрю, какая часть слова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392613" y="1724025"/>
            <a:ext cx="647700" cy="3603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Arc 17"/>
          <p:cNvSpPr>
            <a:spLocks/>
          </p:cNvSpPr>
          <p:nvPr/>
        </p:nvSpPr>
        <p:spPr bwMode="auto">
          <a:xfrm rot="10800000" flipV="1">
            <a:off x="3671888" y="2185703"/>
            <a:ext cx="1441450" cy="288925"/>
          </a:xfrm>
          <a:custGeom>
            <a:avLst/>
            <a:gdLst>
              <a:gd name="T0" fmla="*/ 0 w 42799"/>
              <a:gd name="T1" fmla="*/ 2147483647 h 21600"/>
              <a:gd name="T2" fmla="*/ 2147483647 w 42799"/>
              <a:gd name="T3" fmla="*/ 2147483647 h 21600"/>
              <a:gd name="T4" fmla="*/ 2147483647 w 42799"/>
              <a:gd name="T5" fmla="*/ 2147483647 h 21600"/>
              <a:gd name="T6" fmla="*/ 0 60000 65536"/>
              <a:gd name="T7" fmla="*/ 0 60000 65536"/>
              <a:gd name="T8" fmla="*/ 0 60000 65536"/>
              <a:gd name="T9" fmla="*/ 0 w 42799"/>
              <a:gd name="T10" fmla="*/ 0 h 21600"/>
              <a:gd name="T11" fmla="*/ 42799 w 427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99" h="21600" fill="none" extrusionOk="0">
                <a:moveTo>
                  <a:pt x="0" y="17457"/>
                </a:moveTo>
                <a:cubicBezTo>
                  <a:pt x="1981" y="7316"/>
                  <a:pt x="10866" y="-1"/>
                  <a:pt x="21199" y="0"/>
                </a:cubicBezTo>
                <a:cubicBezTo>
                  <a:pt x="33128" y="0"/>
                  <a:pt x="42799" y="9670"/>
                  <a:pt x="42799" y="21600"/>
                </a:cubicBezTo>
              </a:path>
              <a:path w="42799" h="21600" stroke="0" extrusionOk="0">
                <a:moveTo>
                  <a:pt x="0" y="17457"/>
                </a:moveTo>
                <a:cubicBezTo>
                  <a:pt x="1981" y="7316"/>
                  <a:pt x="10866" y="-1"/>
                  <a:pt x="21199" y="0"/>
                </a:cubicBezTo>
                <a:cubicBezTo>
                  <a:pt x="33128" y="0"/>
                  <a:pt x="42799" y="9670"/>
                  <a:pt x="42799" y="21600"/>
                </a:cubicBezTo>
                <a:lnTo>
                  <a:pt x="21199" y="21600"/>
                </a:lnTo>
                <a:lnTo>
                  <a:pt x="0" y="17457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636912"/>
            <a:ext cx="810039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Смотрю, требует ли  слово запоминания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H="1">
            <a:off x="1390863" y="3211513"/>
            <a:ext cx="576263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3113881" y="3239511"/>
            <a:ext cx="433388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370849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3697957"/>
            <a:ext cx="102379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395536" y="4293096"/>
            <a:ext cx="23050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8000"/>
                </a:solidFill>
                <a:latin typeface="Arial" charset="0"/>
              </a:rPr>
              <a:t>Пишу </a:t>
            </a:r>
            <a:r>
              <a:rPr lang="ru-RU" sz="3600" b="1" dirty="0">
                <a:solidFill>
                  <a:srgbClr val="330033">
                    <a:lumMod val="90000"/>
                    <a:lumOff val="10000"/>
                  </a:srgbClr>
                </a:solidFill>
                <a:latin typeface="Arial" charset="0"/>
              </a:rPr>
              <a:t>О </a:t>
            </a:r>
            <a:r>
              <a:rPr lang="ru-RU" b="1" dirty="0">
                <a:solidFill>
                  <a:srgbClr val="008000"/>
                </a:solidFill>
                <a:latin typeface="Arial" charset="0"/>
              </a:rPr>
              <a:t>                  </a:t>
            </a:r>
            <a:r>
              <a:rPr lang="ru-RU" b="1" u="sng" dirty="0">
                <a:solidFill>
                  <a:srgbClr val="FF0000"/>
                </a:solidFill>
                <a:latin typeface="Arial" charset="0"/>
              </a:rPr>
              <a:t>Запомнить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капюшОн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чОпорный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2631747" y="4128713"/>
            <a:ext cx="19255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8000"/>
                </a:solidFill>
                <a:latin typeface="Arial" charset="0"/>
              </a:rPr>
              <a:t>Пишу </a:t>
            </a:r>
            <a:r>
              <a:rPr lang="ru-RU" sz="3200" b="1" dirty="0">
                <a:solidFill>
                  <a:srgbClr val="FF0000"/>
                </a:solidFill>
                <a:latin typeface="Arial" charset="0"/>
              </a:rPr>
              <a:t>Ё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рточка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ine 35"/>
          <p:cNvSpPr>
            <a:spLocks noChangeShapeType="1"/>
          </p:cNvSpPr>
          <p:nvPr/>
        </p:nvSpPr>
        <p:spPr bwMode="auto">
          <a:xfrm>
            <a:off x="4208577" y="4869160"/>
            <a:ext cx="6223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18451" y="3837599"/>
            <a:ext cx="183594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проверяю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88512" y="4185544"/>
            <a:ext cx="1835943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ртит</a:t>
            </a:r>
            <a:endParaRPr lang="ru-RU" sz="32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5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«Передай мелок другу»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96752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Ш..пот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, ч..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рный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, 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обж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..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ра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, ш..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рох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, 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чащ..ба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, 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трущ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..ба, ж..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лтый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, 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пч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..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лка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, 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ш..рты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, ш…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ссе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,   ж…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лудь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.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498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    « Я знаю, какую букву писать»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05273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037621"/>
            <a:ext cx="540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285000"/>
                </a:solidFill>
                <a:latin typeface="Arial" charset="0"/>
              </a:rPr>
              <a:t> </a:t>
            </a:r>
            <a:endParaRPr lang="ru-RU" sz="2400" b="1" dirty="0" smtClean="0">
              <a:solidFill>
                <a:srgbClr val="285000"/>
              </a:solidFill>
              <a:latin typeface="Arial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4000" dirty="0">
              <a:solidFill>
                <a:srgbClr val="285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738538"/>
            <a:ext cx="450657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285000"/>
                </a:solidFill>
                <a:latin typeface="Arial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>
              <a:solidFill>
                <a:srgbClr val="285000"/>
              </a:solidFill>
              <a:latin typeface="Arial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 smtClean="0">
              <a:solidFill>
                <a:srgbClr val="285000"/>
              </a:solidFill>
              <a:latin typeface="Arial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>
              <a:solidFill>
                <a:srgbClr val="285000"/>
              </a:solidFill>
              <a:latin typeface="Arial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 smtClean="0">
              <a:solidFill>
                <a:srgbClr val="285000"/>
              </a:solidFill>
              <a:latin typeface="Arial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>
              <a:solidFill>
                <a:srgbClr val="285000"/>
              </a:solidFill>
              <a:latin typeface="Arial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dirty="0" smtClean="0">
                <a:solidFill>
                  <a:srgbClr val="285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rgbClr val="285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375901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каком слове пишется буква О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А.  ш…пот</a:t>
            </a:r>
          </a:p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Б.  ш…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рох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В.  ш…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рстка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Г.  ж…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лудь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111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868958"/>
          </a:xfrm>
        </p:spPr>
        <p:txBody>
          <a:bodyPr/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« </a:t>
            </a:r>
            <a:r>
              <a:rPr lang="ru-RU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Я знаю, какую букву писать»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+mj-ea"/>
                <a:cs typeface="+mj-cs"/>
              </a:rPr>
              <a:t>2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+mj-ea"/>
                <a:cs typeface="+mj-cs"/>
              </a:rPr>
              <a:t>. В каком слове пишется буква  Ё ?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+mj-ea"/>
                <a:cs typeface="+mj-cs"/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+mj-ea"/>
                <a:cs typeface="+mj-cs"/>
              </a:rPr>
              <a:t>   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А.  ч…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рточка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 Б.   чащ…ба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 В.   ш…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мпол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 Г.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ч…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порный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/>
            </a:r>
            <a:br>
              <a:rPr lang="ru-RU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« </a:t>
            </a:r>
            <a:r>
              <a:rPr lang="ru-RU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Я знаю, какую букву писать»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24744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3.В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каком слове не пишется буква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?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А.    ш…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рох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Б.    ж…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лтый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В.    ш…в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Г.    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капюш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…н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 Я знаю, какую букву писать»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813690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4.В каком слове не пишется буква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Ё ?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А.    ч…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рточка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Б.    ч…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лка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В.    крыж…вник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Г.    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ска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1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Проверь себя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628800"/>
            <a:ext cx="56166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    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А    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Б    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 В 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791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Calibri"/>
              </a:rPr>
              <a:t>Сформировать </a:t>
            </a:r>
            <a:r>
              <a:rPr lang="ru-RU" dirty="0">
                <a:latin typeface="Times New Roman"/>
                <a:ea typeface="Calibri"/>
              </a:rPr>
              <a:t>представление о способе выбора о-ё в корнях слов после </a:t>
            </a:r>
            <a:r>
              <a:rPr lang="ru-RU" dirty="0" smtClean="0">
                <a:latin typeface="Times New Roman"/>
                <a:ea typeface="Calibri"/>
              </a:rPr>
              <a:t>шипящих;</a:t>
            </a:r>
          </a:p>
          <a:p>
            <a:r>
              <a:rPr lang="ru-RU" dirty="0" smtClean="0">
                <a:latin typeface="Times New Roman"/>
                <a:ea typeface="Calibri"/>
              </a:rPr>
              <a:t>Уметь </a:t>
            </a:r>
            <a:r>
              <a:rPr lang="ru-RU" dirty="0">
                <a:latin typeface="Times New Roman"/>
                <a:ea typeface="Calibri"/>
              </a:rPr>
              <a:t>определять написание о-ё в корнях слов и комментировать условия </a:t>
            </a:r>
            <a:r>
              <a:rPr lang="ru-RU" dirty="0" smtClean="0">
                <a:latin typeface="Times New Roman"/>
                <a:ea typeface="Calibri"/>
              </a:rPr>
              <a:t>написания;</a:t>
            </a:r>
          </a:p>
        </p:txBody>
      </p:sp>
    </p:spTree>
    <p:extLst>
      <p:ext uri="{BB962C8B-B14F-4D97-AF65-F5344CB8AC3E}">
        <p14:creationId xmlns:p14="http://schemas.microsoft.com/office/powerpoint/2010/main" val="22620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«Всё в твоих руках»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forumsmile.ru/u/b/8/5/b851ec20918036baf3d98621f5c545ec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00807"/>
            <a:ext cx="3600400" cy="360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63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Домашнее задание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по учебнику   или</a:t>
            </a:r>
          </a:p>
          <a:p>
            <a:r>
              <a:rPr lang="ru-RU" dirty="0" smtClean="0"/>
              <a:t>Выполнение дополнительных заданий по карточке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5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6" name="Picture 4" descr="Спасибо за урок картинка анимация скачать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8668"/>
            <a:ext cx="4680520" cy="568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8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Фоторобот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Непарный твердый,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но имеет 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парный звонкий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согласный;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Непарный твердый,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но имеет парный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глухой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согласный;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Непарные всегда  мягкие, непарные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всегда  глухие  согласные;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4. Непарный всегда 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твёрдый, непарный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всегда глухой;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32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«Я знаю»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05342"/>
            <a:ext cx="78488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Что такое орфограмма?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чего мы должны изучать орфограммы?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Пригодится ли в жизни это качество - быть грамотным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человеком?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Перечислите, какие вы знаете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орфограммы правописания букв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в корне слова?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38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Золотой,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 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близкий,  чудо, редкий,   ненастный,  звездный, заявление,  шило, мягкий,  скрипач  лестный,   жизнь, робкий,  рассказать, 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сердце, щавель. 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517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Проверяю себя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828297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Золотой       близкий    чудо      ненастный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Заявление    редкий      шило    звездный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Скрипач       мягкий     жизнь    лестный 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Рассказать    робкий     щавель  </a:t>
            </a: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сердце</a:t>
            </a:r>
            <a:endParaRPr lang="ru-RU" sz="32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04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Тема урока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412776"/>
            <a:ext cx="64807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Правописание  О/ Ё  после шипящих в корне слова.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85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Сделай выбор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196752"/>
            <a:ext cx="56703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б…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чка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         ч…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лка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м…д             ш…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лк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л…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дка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         щ…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тка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т…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плый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      ж…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лтый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74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96752"/>
            <a:ext cx="58143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б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чка          ч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ё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лка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м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ё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д              ш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ё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лк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л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дка          щ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ё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тка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 т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ё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плый       ж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ё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лтый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54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431</Words>
  <Application>Microsoft Office PowerPoint</Application>
  <PresentationFormat>Экран (4:3)</PresentationFormat>
  <Paragraphs>103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1_Тема Office</vt:lpstr>
      <vt:lpstr>      Урок русского языка  в 5 классе</vt:lpstr>
      <vt:lpstr>Цели урока</vt:lpstr>
      <vt:lpstr> Фоторобот</vt:lpstr>
      <vt:lpstr>  «Я знаю»</vt:lpstr>
      <vt:lpstr>Презентация PowerPoint</vt:lpstr>
      <vt:lpstr>  Проверяю себя </vt:lpstr>
      <vt:lpstr> Тема урока</vt:lpstr>
      <vt:lpstr>  Сделай выбор</vt:lpstr>
      <vt:lpstr> Проверь себя</vt:lpstr>
      <vt:lpstr>Презентация PowerPoint</vt:lpstr>
      <vt:lpstr> «Понаблюдаем, поразмышляем» </vt:lpstr>
      <vt:lpstr> Алгоритм</vt:lpstr>
      <vt:lpstr>      Образец рассуждения</vt:lpstr>
      <vt:lpstr>«Передай мелок другу»</vt:lpstr>
      <vt:lpstr>    « Я знаю, какую букву писать»</vt:lpstr>
      <vt:lpstr> « Я знаю, какую букву писать» </vt:lpstr>
      <vt:lpstr>   « Я знаю, какую букву писать»     </vt:lpstr>
      <vt:lpstr>  « Я знаю, какую букву писать» </vt:lpstr>
      <vt:lpstr> Проверь себя</vt:lpstr>
      <vt:lpstr> «Всё в твоих руках»</vt:lpstr>
      <vt:lpstr> Домашнее задание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 5 классе</dc:title>
  <dc:creator>ww</dc:creator>
  <cp:lastModifiedBy>ww</cp:lastModifiedBy>
  <cp:revision>19</cp:revision>
  <dcterms:created xsi:type="dcterms:W3CDTF">2015-01-24T15:15:36Z</dcterms:created>
  <dcterms:modified xsi:type="dcterms:W3CDTF">2019-11-17T07:10:29Z</dcterms:modified>
</cp:coreProperties>
</file>